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t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64"/>
  </p:notesMasterIdLst>
  <p:sldIdLst>
    <p:sldId id="316" r:id="rId2"/>
    <p:sldId id="351" r:id="rId3"/>
    <p:sldId id="407" r:id="rId4"/>
    <p:sldId id="361" r:id="rId5"/>
    <p:sldId id="352" r:id="rId6"/>
    <p:sldId id="449" r:id="rId7"/>
    <p:sldId id="410" r:id="rId8"/>
    <p:sldId id="447" r:id="rId9"/>
    <p:sldId id="448" r:id="rId10"/>
    <p:sldId id="425" r:id="rId11"/>
    <p:sldId id="440" r:id="rId12"/>
    <p:sldId id="441" r:id="rId13"/>
    <p:sldId id="442" r:id="rId14"/>
    <p:sldId id="421" r:id="rId15"/>
    <p:sldId id="414" r:id="rId16"/>
    <p:sldId id="416" r:id="rId17"/>
    <p:sldId id="417" r:id="rId18"/>
    <p:sldId id="418" r:id="rId19"/>
    <p:sldId id="419" r:id="rId20"/>
    <p:sldId id="420" r:id="rId21"/>
    <p:sldId id="433" r:id="rId22"/>
    <p:sldId id="424" r:id="rId23"/>
    <p:sldId id="427" r:id="rId24"/>
    <p:sldId id="428" r:id="rId25"/>
    <p:sldId id="429" r:id="rId26"/>
    <p:sldId id="430" r:id="rId27"/>
    <p:sldId id="431" r:id="rId28"/>
    <p:sldId id="434" r:id="rId29"/>
    <p:sldId id="432" r:id="rId30"/>
    <p:sldId id="435" r:id="rId31"/>
    <p:sldId id="436" r:id="rId32"/>
    <p:sldId id="437" r:id="rId33"/>
    <p:sldId id="439" r:id="rId34"/>
    <p:sldId id="452" r:id="rId35"/>
    <p:sldId id="438" r:id="rId36"/>
    <p:sldId id="451" r:id="rId37"/>
    <p:sldId id="453" r:id="rId38"/>
    <p:sldId id="454" r:id="rId39"/>
    <p:sldId id="450" r:id="rId40"/>
    <p:sldId id="422" r:id="rId41"/>
    <p:sldId id="367" r:id="rId42"/>
    <p:sldId id="371" r:id="rId43"/>
    <p:sldId id="373" r:id="rId44"/>
    <p:sldId id="372" r:id="rId45"/>
    <p:sldId id="374" r:id="rId46"/>
    <p:sldId id="370" r:id="rId47"/>
    <p:sldId id="375" r:id="rId48"/>
    <p:sldId id="408" r:id="rId49"/>
    <p:sldId id="409" r:id="rId50"/>
    <p:sldId id="366" r:id="rId51"/>
    <p:sldId id="412" r:id="rId52"/>
    <p:sldId id="423" r:id="rId53"/>
    <p:sldId id="365" r:id="rId54"/>
    <p:sldId id="457" r:id="rId55"/>
    <p:sldId id="456" r:id="rId56"/>
    <p:sldId id="459" r:id="rId57"/>
    <p:sldId id="362" r:id="rId58"/>
    <p:sldId id="355" r:id="rId59"/>
    <p:sldId id="460" r:id="rId60"/>
    <p:sldId id="462" r:id="rId61"/>
    <p:sldId id="444" r:id="rId62"/>
    <p:sldId id="443" r:id="rId63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F37"/>
    <a:srgbClr val="FFFF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0" autoAdjust="0"/>
    <p:restoredTop sz="88721" autoAdjust="0"/>
  </p:normalViewPr>
  <p:slideViewPr>
    <p:cSldViewPr snapToGrid="0">
      <p:cViewPr varScale="1">
        <p:scale>
          <a:sx n="99" d="100"/>
          <a:sy n="99" d="100"/>
        </p:scale>
        <p:origin x="7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Courses\MATLAB-course\Session%202%20-%20Matrices%20and%20image%20processing\Figures\Time%20to%20initialise%20matrix_ticto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Resize</c:v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0.03</c:v>
                </c:pt>
                <c:pt idx="1">
                  <c:v>0.19</c:v>
                </c:pt>
                <c:pt idx="2">
                  <c:v>0.97</c:v>
                </c:pt>
                <c:pt idx="3">
                  <c:v>2.88</c:v>
                </c:pt>
                <c:pt idx="4">
                  <c:v>5.99</c:v>
                </c:pt>
                <c:pt idx="5">
                  <c:v>10.64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31-45A4-9EC4-107CAFF6B39B}"/>
            </c:ext>
          </c:extLst>
        </c:ser>
        <c:ser>
          <c:idx val="1"/>
          <c:order val="1"/>
          <c:tx>
            <c:v>Zeros</c:v>
          </c:tx>
          <c:spPr>
            <a:ln w="25400" cap="rnd">
              <a:solidFill>
                <a:srgbClr val="BF2F37"/>
              </a:solidFill>
              <a:prstDash val="sysDash"/>
              <a:round/>
            </a:ln>
            <a:effectLst/>
          </c:spPr>
          <c:marker>
            <c:symbol val="triangle"/>
            <c:size val="8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31-45A4-9EC4-107CAFF6B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110008"/>
        <c:axId val="401020184"/>
      </c:scatterChart>
      <c:valAx>
        <c:axId val="395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Number of pixels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20184"/>
        <c:crosses val="autoZero"/>
        <c:crossBetween val="midCat"/>
      </c:valAx>
      <c:valAx>
        <c:axId val="40102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to process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110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4399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7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27943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095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59716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48013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2: Matrices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44099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C9F2F8-18E4-4322-B594-757BFC475E03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15337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14661 1.85185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6536 1.85185E-6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38411 1.85185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59444" y="3624071"/>
            <a:ext cx="372279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pic>
        <p:nvPicPr>
          <p:cNvPr id="6" name="Picture 5" descr="A picture containing film&#10;&#10;Description automatically generated">
            <a:extLst>
              <a:ext uri="{FF2B5EF4-FFF2-40B4-BE49-F238E27FC236}">
                <a16:creationId xmlns:a16="http://schemas.microsoft.com/office/drawing/2014/main" id="{40737941-C48D-42CC-BC09-5F165511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27" y="1849324"/>
            <a:ext cx="1237217" cy="3564000"/>
          </a:xfrm>
          <a:prstGeom prst="rect">
            <a:avLst/>
          </a:prstGeom>
        </p:spPr>
      </p:pic>
      <p:pic>
        <p:nvPicPr>
          <p:cNvPr id="8" name="Picture 7" descr="A close up of a persons face&#10;&#10;Description automatically generated">
            <a:extLst>
              <a:ext uri="{FF2B5EF4-FFF2-40B4-BE49-F238E27FC236}">
                <a16:creationId xmlns:a16="http://schemas.microsoft.com/office/drawing/2014/main" id="{222CFBBD-F630-4F55-B7E8-6EAF626BE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174" y="1849324"/>
            <a:ext cx="1237217" cy="3564000"/>
          </a:xfrm>
          <a:prstGeom prst="rect">
            <a:avLst/>
          </a:prstGeom>
        </p:spPr>
      </p:pic>
      <p:pic>
        <p:nvPicPr>
          <p:cNvPr id="10" name="Picture 9" descr="A close up of a persons face&#10;&#10;Description automatically generated">
            <a:extLst>
              <a:ext uri="{FF2B5EF4-FFF2-40B4-BE49-F238E27FC236}">
                <a16:creationId xmlns:a16="http://schemas.microsoft.com/office/drawing/2014/main" id="{40CDF31D-E298-4815-B345-A11C372AB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26" y="1849951"/>
            <a:ext cx="1237217" cy="356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60C0A-C344-40FC-8226-B36F03CF2639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42482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EF6632-6DC2-4EFC-A4DF-2247F639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7720418" y="5603602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Depth / z-position</a:t>
            </a:r>
          </a:p>
        </p:txBody>
      </p:sp>
    </p:spTree>
    <p:extLst>
      <p:ext uri="{BB962C8B-B14F-4D97-AF65-F5344CB8AC3E}">
        <p14:creationId xmlns:p14="http://schemas.microsoft.com/office/powerpoint/2010/main" val="2152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DDCEE-D066-4A7F-9C4C-A598E7A6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70" y="1849324"/>
            <a:ext cx="422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8537149" y="5603602"/>
            <a:ext cx="805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469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Accessing matrix values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2D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3338818"/>
            <a:ext cx="7382512" cy="2787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2998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210493"/>
            <a:ext cx="7382512" cy="19156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01555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646428"/>
            <a:ext cx="7382512" cy="14797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89754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5082363"/>
            <a:ext cx="7382512" cy="10438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454490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6781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10804988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Advanced image reading (</a:t>
            </a:r>
            <a:r>
              <a:rPr lang="en-GB" sz="2400" dirty="0" err="1"/>
              <a:t>Bioformats</a:t>
            </a:r>
            <a:r>
              <a:rPr lang="en-GB" sz="2400" dirty="0"/>
              <a:t>)</a:t>
            </a:r>
            <a:endParaRPr lang="en-GB" sz="2000" dirty="0"/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993604"/>
            <a:ext cx="9022732" cy="4308873"/>
            <a:chOff x="2335794" y="3736643"/>
            <a:chExt cx="7438940" cy="2558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55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single value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bottom right element and store as a new variable</a:t>
              </a:r>
            </a:p>
            <a:p>
              <a:pPr marL="342900" indent="-342900">
                <a:lnSpc>
                  <a:spcPct val="150000"/>
                </a:lnSpc>
                <a:buAutoNum type="arabicPeriod" startAt="2"/>
              </a:pPr>
              <a:endParaRPr lang="en-GB" sz="20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new variable have the correct value?</a:t>
              </a:r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endParaRPr lang="en-GB" sz="2000" dirty="0"/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pPr lvl="2"/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4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276475"/>
            <a:ext cx="8077120" cy="3849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62709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831123"/>
            <a:ext cx="8077120" cy="3295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46492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192753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323491"/>
            <a:ext cx="8077120" cy="2802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35757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 rot="5400000">
            <a:off x="8622226" y="3233458"/>
            <a:ext cx="3414710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692769"/>
            <a:ext cx="8077120" cy="2433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0580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367027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822152"/>
            <a:ext cx="9022732" cy="3607098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0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entire row/column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4</a:t>
              </a:r>
              <a:r>
                <a:rPr lang="en-GB" sz="2000" baseline="30000" dirty="0"/>
                <a:t>th</a:t>
              </a:r>
              <a:r>
                <a:rPr lang="en-GB" sz="2000" dirty="0"/>
                <a:t> column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5</a:t>
              </a:r>
              <a:r>
                <a:rPr lang="en-GB" sz="2000" baseline="30000" dirty="0"/>
                <a:t>th</a:t>
              </a:r>
              <a:r>
                <a:rPr lang="en-GB" sz="2000" dirty="0"/>
                <a:t> row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028951"/>
            <a:ext cx="8077120" cy="3097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31635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629025"/>
            <a:ext cx="8077120" cy="2497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6193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275094-A423-4335-812B-F81812A26523}"/>
              </a:ext>
            </a:extLst>
          </p:cNvPr>
          <p:cNvSpPr/>
          <p:nvPr/>
        </p:nvSpPr>
        <p:spPr>
          <a:xfrm rot="5400000">
            <a:off x="8184637" y="3669225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095750"/>
            <a:ext cx="8077120" cy="2030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1109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476750"/>
            <a:ext cx="8077120" cy="1649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54E09-21B1-429D-BFE5-41EA1622EE95}"/>
              </a:ext>
            </a:extLst>
          </p:cNvPr>
          <p:cNvSpPr/>
          <p:nvPr/>
        </p:nvSpPr>
        <p:spPr>
          <a:xfrm>
            <a:off x="9058275" y="2797968"/>
            <a:ext cx="1669256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9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256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888522"/>
            <a:ext cx="8077120" cy="12376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5654C-3EBB-4CD2-9715-A68E0D77FCD1}"/>
              </a:ext>
            </a:extLst>
          </p:cNvPr>
          <p:cNvSpPr/>
          <p:nvPr/>
        </p:nvSpPr>
        <p:spPr>
          <a:xfrm>
            <a:off x="9058276" y="2795587"/>
            <a:ext cx="1669256" cy="2543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70462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E43037-CBDA-44A8-87E9-B2CE1406C72F}"/>
              </a:ext>
            </a:extLst>
          </p:cNvPr>
          <p:cNvSpPr/>
          <p:nvPr/>
        </p:nvSpPr>
        <p:spPr>
          <a:xfrm>
            <a:off x="10807438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169DA-DD54-41D3-88A3-F75482D37639}"/>
              </a:ext>
            </a:extLst>
          </p:cNvPr>
          <p:cNvSpPr/>
          <p:nvPr/>
        </p:nvSpPr>
        <p:spPr>
          <a:xfrm>
            <a:off x="10807438" y="454345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2-4 of row 5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rows 1,3 and 5 of column 2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3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2761280"/>
            <a:ext cx="7432901" cy="3364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296"/>
              </p:ext>
            </p:extLst>
          </p:nvPr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05985"/>
              </p:ext>
            </p:extLst>
          </p:nvPr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3752850"/>
            <a:ext cx="7432901" cy="2373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162425"/>
            <a:ext cx="7432901" cy="19637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BF786-7C9E-4BBC-AC44-8FE7F9671C7F}"/>
              </a:ext>
            </a:extLst>
          </p:cNvPr>
          <p:cNvSpPr/>
          <p:nvPr/>
        </p:nvSpPr>
        <p:spPr>
          <a:xfrm rot="5400000">
            <a:off x="9928500" y="3669226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648199"/>
            <a:ext cx="7432901" cy="1477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A1A01-81D8-4DEB-B3C8-F8F4ABEFD9F1}"/>
              </a:ext>
            </a:extLst>
          </p:cNvPr>
          <p:cNvSpPr/>
          <p:nvPr/>
        </p:nvSpPr>
        <p:spPr>
          <a:xfrm>
            <a:off x="9933167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8FBB7-26BD-4067-B87C-912624FCCCDB}"/>
              </a:ext>
            </a:extLst>
          </p:cNvPr>
          <p:cNvSpPr/>
          <p:nvPr/>
        </p:nvSpPr>
        <p:spPr>
          <a:xfrm>
            <a:off x="9933023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3D array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3D array with 5 rows, 4 columns and 3 slices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value at row 3, column 2 of all slices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entire second slice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0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Arrays and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Creating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2D matrix from known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Surround values with square brackets</a:t>
            </a:r>
          </a:p>
          <a:p>
            <a:pPr lvl="1"/>
            <a:r>
              <a:rPr lang="en-GB" dirty="0"/>
              <a:t>Comma-separate items on the same row</a:t>
            </a:r>
          </a:p>
          <a:p>
            <a:pPr lvl="1"/>
            <a:r>
              <a:rPr lang="en-GB" dirty="0"/>
              <a:t>Semicolon-separate rows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D0426-0B06-473B-9CD0-B82445A8FEE4}"/>
              </a:ext>
            </a:extLst>
          </p:cNvPr>
          <p:cNvSpPr txBox="1">
            <a:spLocks/>
          </p:cNvSpPr>
          <p:nvPr/>
        </p:nvSpPr>
        <p:spPr>
          <a:xfrm>
            <a:off x="335360" y="2805583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row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v1 = [32, -17, 4]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3AA60D-C624-43EF-9E8C-99F29A3B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B85927-0157-4AB1-B1CE-6782F9DF5441}"/>
              </a:ext>
            </a:extLst>
          </p:cNvPr>
          <p:cNvSpPr txBox="1">
            <a:spLocks/>
          </p:cNvSpPr>
          <p:nvPr/>
        </p:nvSpPr>
        <p:spPr>
          <a:xfrm>
            <a:off x="4176560" y="2805582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column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v2 = [32; -17; 4]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002C5-58B7-4395-B99C-219A0BA8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3B329FC-57D7-4384-A84D-C614B27BF593}"/>
              </a:ext>
            </a:extLst>
          </p:cNvPr>
          <p:cNvSpPr txBox="1">
            <a:spLocks/>
          </p:cNvSpPr>
          <p:nvPr/>
        </p:nvSpPr>
        <p:spPr>
          <a:xfrm>
            <a:off x="8015442" y="2805579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true 2D matrix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v3 = [3, -65; -1, 24; 6, 0]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5EB208-4DE9-48EF-832B-B81488BF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62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4603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2362200"/>
            <a:ext cx="11521280" cy="37639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3857297"/>
            <a:ext cx="11521280" cy="2268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BF88-9070-480B-A837-4C932A1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EC3F5-97E9-4E72-A151-AB0ABA786691}"/>
              </a:ext>
            </a:extLst>
          </p:cNvPr>
          <p:cNvSpPr/>
          <p:nvPr/>
        </p:nvSpPr>
        <p:spPr>
          <a:xfrm>
            <a:off x="8903585" y="3444875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B021CB-97DB-4981-A50E-D47508637B41}"/>
              </a:ext>
            </a:extLst>
          </p:cNvPr>
          <p:cNvSpPr txBox="1">
            <a:spLocks/>
          </p:cNvSpPr>
          <p:nvPr/>
        </p:nvSpPr>
        <p:spPr>
          <a:xfrm>
            <a:off x="335359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vertically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66A01-BDAA-41F5-A602-56C0536C9764}"/>
              </a:ext>
            </a:extLst>
          </p:cNvPr>
          <p:cNvSpPr txBox="1">
            <a:spLocks/>
          </p:cNvSpPr>
          <p:nvPr/>
        </p:nvSpPr>
        <p:spPr>
          <a:xfrm>
            <a:off x="4176560" y="119817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horizontally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92B9A9-ABD6-4508-B8B8-5BEE4F4E5EA1}"/>
              </a:ext>
            </a:extLst>
          </p:cNvPr>
          <p:cNvSpPr txBox="1">
            <a:spLocks/>
          </p:cNvSpPr>
          <p:nvPr/>
        </p:nvSpPr>
        <p:spPr>
          <a:xfrm>
            <a:off x="8015442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along new axis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64607-8CAD-4193-A0C5-1456B992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8412C-DCE6-42C7-A9EE-5F5A1E13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962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2E758-2613-45D9-9FAE-AEA6B61B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DE8992-0794-4720-967E-8DDB8AFA8180}"/>
              </a:ext>
            </a:extLst>
          </p:cNvPr>
          <p:cNvSpPr/>
          <p:nvPr/>
        </p:nvSpPr>
        <p:spPr>
          <a:xfrm>
            <a:off x="1221351" y="393324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84821-8010-443B-9EDD-885F1514A0DB}"/>
              </a:ext>
            </a:extLst>
          </p:cNvPr>
          <p:cNvSpPr/>
          <p:nvPr/>
        </p:nvSpPr>
        <p:spPr>
          <a:xfrm>
            <a:off x="5059437" y="3933243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11C6E-3ED8-45A5-8D23-893E23B12A03}"/>
              </a:ext>
            </a:extLst>
          </p:cNvPr>
          <p:cNvSpPr/>
          <p:nvPr/>
        </p:nvSpPr>
        <p:spPr>
          <a:xfrm>
            <a:off x="8910007" y="235590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BAEFA-D303-4DB8-9C12-CE043C51E41A}"/>
              </a:ext>
            </a:extLst>
          </p:cNvPr>
          <p:cNvSpPr/>
          <p:nvPr/>
        </p:nvSpPr>
        <p:spPr>
          <a:xfrm>
            <a:off x="335360" y="2185639"/>
            <a:ext cx="11521280" cy="1761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ECB1F-47B4-4727-9942-BEC780DE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FCC21-AE80-40B2-B5EA-C669B6C061DB}"/>
              </a:ext>
            </a:extLst>
          </p:cNvPr>
          <p:cNvSpPr/>
          <p:nvPr/>
        </p:nvSpPr>
        <p:spPr>
          <a:xfrm>
            <a:off x="9039225" y="1863711"/>
            <a:ext cx="59055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AC471-D56E-4616-A5DE-B46068DC22B6}"/>
              </a:ext>
            </a:extLst>
          </p:cNvPr>
          <p:cNvSpPr/>
          <p:nvPr/>
        </p:nvSpPr>
        <p:spPr>
          <a:xfrm>
            <a:off x="9039224" y="5492322"/>
            <a:ext cx="1006476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AE187-07EC-47FD-B97F-3EE7E2B7415F}"/>
              </a:ext>
            </a:extLst>
          </p:cNvPr>
          <p:cNvSpPr/>
          <p:nvPr/>
        </p:nvSpPr>
        <p:spPr>
          <a:xfrm>
            <a:off x="8903585" y="2809297"/>
            <a:ext cx="15262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 empty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Initialising the empty matrix using </a:t>
            </a:r>
            <a:r>
              <a:rPr lang="en-GB" i="1" dirty="0">
                <a:solidFill>
                  <a:schemeClr val="accent1"/>
                </a:solidFill>
              </a:rPr>
              <a:t>zeros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This </a:t>
            </a:r>
            <a:r>
              <a:rPr lang="en-GB" dirty="0" err="1"/>
              <a:t>preallocates</a:t>
            </a:r>
            <a:r>
              <a:rPr lang="en-GB" dirty="0"/>
              <a:t> the necessary memory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91F68-8DDC-4B9D-BA68-4C7E3CE70A7E}"/>
              </a:ext>
            </a:extLst>
          </p:cNvPr>
          <p:cNvSpPr txBox="1">
            <a:spLocks/>
          </p:cNvSpPr>
          <p:nvPr/>
        </p:nvSpPr>
        <p:spPr>
          <a:xfrm>
            <a:off x="335359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1D 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7E189-4173-447C-A12F-1270BECE44AA}"/>
              </a:ext>
            </a:extLst>
          </p:cNvPr>
          <p:cNvSpPr txBox="1">
            <a:spLocks/>
          </p:cNvSpPr>
          <p:nvPr/>
        </p:nvSpPr>
        <p:spPr>
          <a:xfrm>
            <a:off x="4176560" y="235790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8BE63D-1D14-4A85-B06A-8637B3F4254E}"/>
              </a:ext>
            </a:extLst>
          </p:cNvPr>
          <p:cNvSpPr txBox="1">
            <a:spLocks/>
          </p:cNvSpPr>
          <p:nvPr/>
        </p:nvSpPr>
        <p:spPr>
          <a:xfrm>
            <a:off x="8015442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3D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4D89ED-06E4-4821-A17A-C78DC122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71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C685C-6C43-47D5-9887-EB87FBD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94265-1FC0-4157-B904-06C8D83F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5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21383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can’t we create a small matrix and resize as necessary?</a:t>
            </a:r>
          </a:p>
          <a:p>
            <a:pPr lvl="1"/>
            <a:r>
              <a:rPr lang="en-GB" dirty="0"/>
              <a:t>Matrices can be re-sized (e.g. via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), but this is SLOW</a:t>
            </a:r>
          </a:p>
          <a:p>
            <a:pPr lvl="1"/>
            <a:r>
              <a:rPr lang="en-GB" dirty="0"/>
              <a:t>Resize operations require the matrix to be moved in the PC’s memory</a:t>
            </a:r>
          </a:p>
          <a:p>
            <a:pPr lvl="1"/>
            <a:endParaRPr lang="en-GB" sz="1200" dirty="0"/>
          </a:p>
          <a:p>
            <a:r>
              <a:rPr lang="en-GB" dirty="0"/>
              <a:t>We can see this wasted time using a couple of tools</a:t>
            </a:r>
          </a:p>
          <a:p>
            <a:pPr lvl="1"/>
            <a:r>
              <a:rPr lang="en-GB" dirty="0" err="1"/>
              <a:t>TicToc</a:t>
            </a:r>
            <a:endParaRPr lang="en-GB" dirty="0"/>
          </a:p>
          <a:p>
            <a:pPr lvl="2"/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Profiler</a:t>
            </a:r>
            <a:endParaRPr lang="en-GB" i="1" dirty="0">
              <a:solidFill>
                <a:schemeClr val="accent1"/>
              </a:solidFill>
            </a:endParaRPr>
          </a:p>
          <a:p>
            <a:pPr lvl="2"/>
            <a:r>
              <a:rPr lang="en-GB" dirty="0"/>
              <a:t>A graphical tool to evaluate code performance in greater detail</a:t>
            </a:r>
          </a:p>
          <a:p>
            <a:pPr lvl="2"/>
            <a:r>
              <a:rPr lang="en-GB" dirty="0"/>
              <a:t>Reports number of calls per line</a:t>
            </a:r>
          </a:p>
          <a:p>
            <a:pPr lvl="2"/>
            <a:r>
              <a:rPr lang="en-GB" dirty="0"/>
              <a:t>Reports time taken per line</a:t>
            </a:r>
          </a:p>
        </p:txBody>
      </p:sp>
    </p:spTree>
    <p:extLst>
      <p:ext uri="{BB962C8B-B14F-4D97-AF65-F5344CB8AC3E}">
        <p14:creationId xmlns:p14="http://schemas.microsoft.com/office/powerpoint/2010/main" val="1739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7460AC-53A0-481B-9F9D-08914114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3526526"/>
            <a:ext cx="295275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Start timing using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command</a:t>
            </a:r>
          </a:p>
          <a:p>
            <a:pPr lvl="1"/>
            <a:r>
              <a:rPr lang="en-GB" dirty="0"/>
              <a:t>Get the time elapsed since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using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7935-2339-475A-A198-C97C21E6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30" y="3526526"/>
            <a:ext cx="28575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F6188-16D9-43AC-B7D7-08ECD4241A96}"/>
              </a:ext>
            </a:extLst>
          </p:cNvPr>
          <p:cNvSpPr/>
          <p:nvPr/>
        </p:nvSpPr>
        <p:spPr>
          <a:xfrm>
            <a:off x="2189213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6BC4F-DEE9-445B-9BE5-4BDBD9FA2F15}"/>
              </a:ext>
            </a:extLst>
          </p:cNvPr>
          <p:cNvSpPr/>
          <p:nvPr/>
        </p:nvSpPr>
        <p:spPr>
          <a:xfrm>
            <a:off x="1967868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A5B12-C380-4EC1-81FA-5F4107BBB26A}"/>
              </a:ext>
            </a:extLst>
          </p:cNvPr>
          <p:cNvSpPr/>
          <p:nvPr/>
        </p:nvSpPr>
        <p:spPr>
          <a:xfrm>
            <a:off x="1967868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6FF882-7A33-4CAE-A397-7353351F5D0A}"/>
              </a:ext>
            </a:extLst>
          </p:cNvPr>
          <p:cNvSpPr txBox="1">
            <a:spLocks/>
          </p:cNvSpPr>
          <p:nvPr/>
        </p:nvSpPr>
        <p:spPr>
          <a:xfrm>
            <a:off x="335360" y="280679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Resizing array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32E3A2-D5BA-44F4-8B13-FB09A82BC461}"/>
              </a:ext>
            </a:extLst>
          </p:cNvPr>
          <p:cNvSpPr txBox="1">
            <a:spLocks/>
          </p:cNvSpPr>
          <p:nvPr/>
        </p:nvSpPr>
        <p:spPr>
          <a:xfrm>
            <a:off x="6096000" y="280679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Initialising with </a:t>
            </a:r>
            <a:r>
              <a:rPr lang="en-GB" sz="2800" i="1" dirty="0">
                <a:solidFill>
                  <a:schemeClr val="accent1"/>
                </a:solidFill>
              </a:rPr>
              <a:t>zeros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7B569-7202-4B2B-BBCC-C42D1F19BB7E}"/>
              </a:ext>
            </a:extLst>
          </p:cNvPr>
          <p:cNvSpPr/>
          <p:nvPr/>
        </p:nvSpPr>
        <p:spPr>
          <a:xfrm>
            <a:off x="7908019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A73B88-76FF-4278-BB3E-4B5592D3AD85}"/>
              </a:ext>
            </a:extLst>
          </p:cNvPr>
          <p:cNvSpPr/>
          <p:nvPr/>
        </p:nvSpPr>
        <p:spPr>
          <a:xfrm>
            <a:off x="7686674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7038CD-9392-42B0-9B0B-AF2B4C8ACE9B}"/>
              </a:ext>
            </a:extLst>
          </p:cNvPr>
          <p:cNvSpPr/>
          <p:nvPr/>
        </p:nvSpPr>
        <p:spPr>
          <a:xfrm>
            <a:off x="7686674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9" grpId="0" animBg="1"/>
      <p:bldP spid="19" grpId="1" animBg="1"/>
      <p:bldP spid="25" grpId="0" animBg="1"/>
      <p:bldP spid="25" grpId="1" animBg="1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B4A43E-37DA-4FF2-9341-CABA10F26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670426"/>
              </p:ext>
            </p:extLst>
          </p:nvPr>
        </p:nvGraphicFramePr>
        <p:xfrm>
          <a:off x="1597572" y="1450429"/>
          <a:ext cx="9701049" cy="465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A003F0-BCFA-4DFF-B371-3B3E1E160C4C}"/>
              </a:ext>
            </a:extLst>
          </p:cNvPr>
          <p:cNvCxnSpPr>
            <a:cxnSpLocks/>
          </p:cNvCxnSpPr>
          <p:nvPr/>
        </p:nvCxnSpPr>
        <p:spPr>
          <a:xfrm flipV="1">
            <a:off x="3163619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8D1EC2-D8BA-457E-B9AD-640927CF3D38}"/>
              </a:ext>
            </a:extLst>
          </p:cNvPr>
          <p:cNvSpPr txBox="1"/>
          <p:nvPr/>
        </p:nvSpPr>
        <p:spPr>
          <a:xfrm>
            <a:off x="2107329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1000px x 1000px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66751-BA69-4A2F-B11A-8175C00F0766}"/>
              </a:ext>
            </a:extLst>
          </p:cNvPr>
          <p:cNvSpPr txBox="1"/>
          <p:nvPr/>
        </p:nvSpPr>
        <p:spPr>
          <a:xfrm>
            <a:off x="4301367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2000px x 2000px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408BE-37F0-463D-8E2B-67BA30503B62}"/>
              </a:ext>
            </a:extLst>
          </p:cNvPr>
          <p:cNvSpPr txBox="1"/>
          <p:nvPr/>
        </p:nvSpPr>
        <p:spPr>
          <a:xfrm>
            <a:off x="7972091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3000px x 3000px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AA0E07-4794-45C5-B62D-CC63EDDCBB54}"/>
              </a:ext>
            </a:extLst>
          </p:cNvPr>
          <p:cNvCxnSpPr>
            <a:cxnSpLocks/>
          </p:cNvCxnSpPr>
          <p:nvPr/>
        </p:nvCxnSpPr>
        <p:spPr>
          <a:xfrm flipV="1">
            <a:off x="9023124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25A2E4-3BB7-4D62-864C-8A4C2C17E941}"/>
              </a:ext>
            </a:extLst>
          </p:cNvPr>
          <p:cNvCxnSpPr>
            <a:cxnSpLocks/>
          </p:cNvCxnSpPr>
          <p:nvPr/>
        </p:nvCxnSpPr>
        <p:spPr>
          <a:xfrm flipV="1">
            <a:off x="5355025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So far we’ve only looked at variables holding a single value</a:t>
            </a:r>
          </a:p>
          <a:p>
            <a:endParaRPr lang="en-GB" sz="1200" dirty="0"/>
          </a:p>
          <a:p>
            <a:r>
              <a:rPr lang="en-GB" dirty="0"/>
              <a:t>Arrays hold multiple numeric values in an n-dimensional grid</a:t>
            </a:r>
          </a:p>
          <a:p>
            <a:pPr lvl="1"/>
            <a:r>
              <a:rPr lang="en-GB" dirty="0"/>
              <a:t>MATLAB is specifically optimised for calculations on these</a:t>
            </a:r>
          </a:p>
          <a:p>
            <a:pPr lvl="1"/>
            <a:r>
              <a:rPr lang="en-GB" dirty="0"/>
              <a:t>Have a minimum of 2 dimensions (XY)</a:t>
            </a:r>
          </a:p>
          <a:p>
            <a:pPr lvl="1"/>
            <a:r>
              <a:rPr lang="en-GB" dirty="0"/>
              <a:t>XY dimensions always specified first in the order (row, column)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A4F3-C917-4C3E-BA69-FAE55AB9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4" y="3880684"/>
            <a:ext cx="5818792" cy="21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Evaluates the time taken by each line of code</a:t>
            </a:r>
          </a:p>
          <a:p>
            <a:pPr lvl="1"/>
            <a:r>
              <a:rPr lang="en-GB" dirty="0"/>
              <a:t>Only works for scripts and functions</a:t>
            </a:r>
          </a:p>
          <a:p>
            <a:pPr lvl="2"/>
            <a:r>
              <a:rPr lang="en-GB" dirty="0"/>
              <a:t>Doesn’t work on code in the command window</a:t>
            </a:r>
          </a:p>
          <a:p>
            <a:pPr lvl="2"/>
            <a:endParaRPr lang="en-GB" sz="1200" dirty="0"/>
          </a:p>
          <a:p>
            <a:r>
              <a:rPr lang="en-GB" dirty="0"/>
              <a:t>Using the profiler</a:t>
            </a:r>
          </a:p>
          <a:p>
            <a:pPr lvl="1"/>
            <a:r>
              <a:rPr lang="en-GB" dirty="0"/>
              <a:t>Start profiler using </a:t>
            </a:r>
            <a:r>
              <a:rPr lang="en-GB" i="1" dirty="0">
                <a:solidFill>
                  <a:schemeClr val="accent1"/>
                </a:solidFill>
              </a:rPr>
              <a:t>profile on</a:t>
            </a:r>
          </a:p>
          <a:p>
            <a:pPr lvl="1"/>
            <a:r>
              <a:rPr lang="en-GB" dirty="0"/>
              <a:t>Stop profiler using </a:t>
            </a:r>
            <a:r>
              <a:rPr lang="en-GB" i="1" dirty="0">
                <a:solidFill>
                  <a:schemeClr val="accent1"/>
                </a:solidFill>
              </a:rPr>
              <a:t>profile off</a:t>
            </a:r>
          </a:p>
          <a:p>
            <a:pPr lvl="1"/>
            <a:r>
              <a:rPr lang="en-GB" dirty="0"/>
              <a:t>View profile results using </a:t>
            </a:r>
            <a:r>
              <a:rPr lang="en-GB" i="1" dirty="0">
                <a:solidFill>
                  <a:schemeClr val="accent1"/>
                </a:solidFill>
              </a:rPr>
              <a:t>profiler viewer</a:t>
            </a:r>
          </a:p>
          <a:p>
            <a:pPr lvl="1"/>
            <a:r>
              <a:rPr lang="en-GB" dirty="0"/>
              <a:t>Clear previous results with </a:t>
            </a:r>
            <a:r>
              <a:rPr lang="en-GB" i="1" dirty="0">
                <a:solidFill>
                  <a:schemeClr val="accent1"/>
                </a:solidFill>
              </a:rPr>
              <a:t>profile clear</a:t>
            </a:r>
          </a:p>
        </p:txBody>
      </p:sp>
    </p:spTree>
    <p:extLst>
      <p:ext uri="{BB962C8B-B14F-4D97-AF65-F5344CB8AC3E}">
        <p14:creationId xmlns:p14="http://schemas.microsoft.com/office/powerpoint/2010/main" val="2285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0B1B-DD17-4113-9394-19C2191B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2096504"/>
            <a:ext cx="2952750" cy="30480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2FA41-FFCE-4492-A0EB-1063A00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60" y="1203059"/>
            <a:ext cx="4451985" cy="483489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2F41E2-CC75-4615-A875-4FD0340233AF}"/>
              </a:ext>
            </a:extLst>
          </p:cNvPr>
          <p:cNvCxnSpPr>
            <a:cxnSpLocks/>
          </p:cNvCxnSpPr>
          <p:nvPr/>
        </p:nvCxnSpPr>
        <p:spPr>
          <a:xfrm>
            <a:off x="4957500" y="3620504"/>
            <a:ext cx="777766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Array and matrix operations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96754"/>
            <a:ext cx="11521281" cy="4929411"/>
          </a:xfrm>
        </p:spPr>
        <p:txBody>
          <a:bodyPr/>
          <a:lstStyle/>
          <a:p>
            <a:r>
              <a:rPr lang="en-GB" dirty="0"/>
              <a:t>Perform an operation on all elements of an array in one go</a:t>
            </a:r>
          </a:p>
          <a:p>
            <a:pPr lvl="1"/>
            <a:r>
              <a:rPr lang="en-GB" dirty="0"/>
              <a:t>Offer massive speed 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EE38FD-7BD4-4677-8052-23A8F383F539}"/>
              </a:ext>
            </a:extLst>
          </p:cNvPr>
          <p:cNvSpPr txBox="1">
            <a:spLocks/>
          </p:cNvSpPr>
          <p:nvPr/>
        </p:nvSpPr>
        <p:spPr>
          <a:xfrm>
            <a:off x="6096000" y="2365712"/>
            <a:ext cx="5760640" cy="334146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Matrix operations</a:t>
            </a:r>
          </a:p>
          <a:p>
            <a:pPr lvl="1"/>
            <a:r>
              <a:rPr lang="en-GB" dirty="0"/>
              <a:t>Follow rules of linear algebra</a:t>
            </a:r>
          </a:p>
          <a:p>
            <a:pPr lvl="1"/>
            <a:r>
              <a:rPr lang="en-GB" dirty="0"/>
              <a:t>Only for vectors (1D) and matrices (2D)</a:t>
            </a:r>
          </a:p>
          <a:p>
            <a:pPr lvl="1"/>
            <a:r>
              <a:rPr lang="en-GB" dirty="0"/>
              <a:t>Use normal operator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^</a:t>
            </a:r>
          </a:p>
          <a:p>
            <a:pPr lvl="2"/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4F460E-0A79-405E-B8BB-0D38396A414A}"/>
              </a:ext>
            </a:extLst>
          </p:cNvPr>
          <p:cNvSpPr txBox="1">
            <a:spLocks/>
          </p:cNvSpPr>
          <p:nvPr/>
        </p:nvSpPr>
        <p:spPr>
          <a:xfrm>
            <a:off x="335359" y="2365712"/>
            <a:ext cx="5846365" cy="33353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Array operations</a:t>
            </a:r>
          </a:p>
          <a:p>
            <a:pPr lvl="1"/>
            <a:r>
              <a:rPr lang="en-GB" dirty="0"/>
              <a:t>Operate element-by-element</a:t>
            </a:r>
          </a:p>
          <a:p>
            <a:pPr lvl="1"/>
            <a:r>
              <a:rPr lang="en-GB" dirty="0"/>
              <a:t>Can be applied on ND arrays</a:t>
            </a:r>
          </a:p>
          <a:p>
            <a:pPr lvl="1"/>
            <a:r>
              <a:rPr lang="en-GB" dirty="0"/>
              <a:t>Operator (except </a:t>
            </a:r>
            <a:r>
              <a:rPr lang="en-GB" i="1" dirty="0">
                <a:solidFill>
                  <a:schemeClr val="accent1"/>
                </a:solidFill>
              </a:rPr>
              <a:t>+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-</a:t>
            </a:r>
            <a:r>
              <a:rPr lang="en-GB" dirty="0"/>
              <a:t>) preceded by </a:t>
            </a:r>
            <a:r>
              <a:rPr lang="en-GB" i="1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.*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./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.^</a:t>
            </a:r>
          </a:p>
        </p:txBody>
      </p:sp>
    </p:spTree>
    <p:extLst>
      <p:ext uri="{BB962C8B-B14F-4D97-AF65-F5344CB8AC3E}">
        <p14:creationId xmlns:p14="http://schemas.microsoft.com/office/powerpoint/2010/main" val="9090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EFCD6F-F88E-416C-AB52-5FFAEF662E5B}"/>
              </a:ext>
            </a:extLst>
          </p:cNvPr>
          <p:cNvSpPr txBox="1">
            <a:spLocks/>
          </p:cNvSpPr>
          <p:nvPr/>
        </p:nvSpPr>
        <p:spPr>
          <a:xfrm>
            <a:off x="335360" y="119675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2C335D-A335-4D15-A976-58DEEA07E421}"/>
              </a:ext>
            </a:extLst>
          </p:cNvPr>
          <p:cNvSpPr txBox="1">
            <a:spLocks/>
          </p:cNvSpPr>
          <p:nvPr/>
        </p:nvSpPr>
        <p:spPr>
          <a:xfrm>
            <a:off x="4176560" y="1196754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multiplication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C71F9A-2A63-4A84-AE27-1BFF785EC62C}"/>
              </a:ext>
            </a:extLst>
          </p:cNvPr>
          <p:cNvSpPr txBox="1">
            <a:spLocks/>
          </p:cNvSpPr>
          <p:nvPr/>
        </p:nvSpPr>
        <p:spPr>
          <a:xfrm>
            <a:off x="8015442" y="119675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 on array subsets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B61AD6-7724-4CAA-A5C8-E642DD9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66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B66948-3D1E-4B43-8F68-0219F307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4602B-9C5D-4EE5-8131-5FEE1484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82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5DE18D-D8ED-491A-90A7-ECAD175733BE}"/>
              </a:ext>
            </a:extLst>
          </p:cNvPr>
          <p:cNvSpPr/>
          <p:nvPr/>
        </p:nvSpPr>
        <p:spPr>
          <a:xfrm>
            <a:off x="1294376" y="4768269"/>
            <a:ext cx="1744099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465D70-FE05-47EC-90AD-E3C34D502097}"/>
              </a:ext>
            </a:extLst>
          </p:cNvPr>
          <p:cNvSpPr/>
          <p:nvPr/>
        </p:nvSpPr>
        <p:spPr>
          <a:xfrm>
            <a:off x="4977376" y="4766908"/>
            <a:ext cx="182982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24E73-A0A5-4E8C-80CD-2B0E6EF5CB65}"/>
              </a:ext>
            </a:extLst>
          </p:cNvPr>
          <p:cNvSpPr/>
          <p:nvPr/>
        </p:nvSpPr>
        <p:spPr>
          <a:xfrm>
            <a:off x="8819126" y="4766909"/>
            <a:ext cx="250927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7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2ACAB6-2D53-4557-ABA6-83742C81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8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Array operations offer massive speed improvements</a:t>
            </a:r>
          </a:p>
          <a:p>
            <a:pPr lvl="1"/>
            <a:r>
              <a:rPr lang="en-GB" dirty="0"/>
              <a:t>Adding two 3000 x 3000 element arrays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DE6789-45C0-4ACA-93BE-4C592A0A7349}"/>
              </a:ext>
            </a:extLst>
          </p:cNvPr>
          <p:cNvSpPr txBox="1">
            <a:spLocks/>
          </p:cNvSpPr>
          <p:nvPr/>
        </p:nvSpPr>
        <p:spPr>
          <a:xfrm>
            <a:off x="335360" y="236864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loops</a:t>
            </a:r>
          </a:p>
          <a:p>
            <a:pPr lvl="1"/>
            <a:r>
              <a:rPr lang="en-GB" sz="2400" dirty="0"/>
              <a:t>Time = 0.496 s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AFDCA-20FE-4944-A3E2-077F85EBE443}"/>
              </a:ext>
            </a:extLst>
          </p:cNvPr>
          <p:cNvSpPr txBox="1">
            <a:spLocks/>
          </p:cNvSpPr>
          <p:nvPr/>
        </p:nvSpPr>
        <p:spPr>
          <a:xfrm>
            <a:off x="6096000" y="236864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array operations</a:t>
            </a:r>
          </a:p>
          <a:p>
            <a:pPr lvl="1"/>
            <a:r>
              <a:rPr lang="en-GB" sz="2400" dirty="0"/>
              <a:t>Time = 0.046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33E28-833D-400C-9F21-F4431B3E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2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12603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3848"/>
            <a:ext cx="9022732" cy="2951606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9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Multiplying arrays together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Use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randi</a:t>
              </a:r>
              <a:r>
                <a:rPr lang="en-GB" sz="2000" dirty="0"/>
                <a:t> to create a pair of random integer 2D arrays with 4 rows and 3 columns.  Values should be in the range 0-10.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Apply an element-wise multiplication and store the output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output array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processing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has built-in functions for image loading/saving</a:t>
            </a:r>
          </a:p>
          <a:p>
            <a:endParaRPr lang="en-GB" sz="1200" dirty="0"/>
          </a:p>
          <a:p>
            <a:r>
              <a:rPr lang="en-GB" dirty="0"/>
              <a:t>Load generic formats (TIFF, JPEG, BMP, PNG) using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endParaRPr lang="en-GB" i="1" dirty="0">
              <a:solidFill>
                <a:schemeClr val="accent1"/>
              </a:solidFill>
            </a:endParaRPr>
          </a:p>
          <a:p>
            <a:pPr marL="457200" lvl="1" indent="0" algn="ctr">
              <a:buNone/>
            </a:pP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(‘Z:\Stephen\Courses\MATLAB\ExampleImage.png’);</a:t>
            </a:r>
          </a:p>
          <a:p>
            <a:pPr lvl="1"/>
            <a:endParaRPr lang="en-GB" sz="1200" dirty="0"/>
          </a:p>
          <a:p>
            <a:r>
              <a:rPr lang="en-GB" dirty="0"/>
              <a:t>Can also handle multipage TIFFs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slice_1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(‘Z:\Stephen\Courses\MATLAB\StackImage.tif’,1);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slice_2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(‘Z:\Stephen\Courses\MATLAB\StackImage.tif’,2);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dirty="0"/>
              <a:t>For proprietary image formats we can use </a:t>
            </a:r>
            <a:r>
              <a:rPr lang="en-GB" dirty="0" err="1"/>
              <a:t>BioFormats</a:t>
            </a:r>
            <a:r>
              <a:rPr lang="en-GB" dirty="0"/>
              <a:t> Reader</a:t>
            </a:r>
          </a:p>
          <a:p>
            <a:pPr lvl="1"/>
            <a:r>
              <a:rPr lang="en-GB" dirty="0"/>
              <a:t>We will cover this in Session 3</a:t>
            </a:r>
          </a:p>
        </p:txBody>
      </p:sp>
    </p:spTree>
    <p:extLst>
      <p:ext uri="{BB962C8B-B14F-4D97-AF65-F5344CB8AC3E}">
        <p14:creationId xmlns:p14="http://schemas.microsoft.com/office/powerpoint/2010/main" val="29472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Similarly, we can save images using 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endParaRPr lang="en-GB" sz="1200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MATLAB chooses the format based on the specified extension</a:t>
            </a:r>
          </a:p>
          <a:p>
            <a:pPr lvl="2"/>
            <a:r>
              <a:rPr lang="en-GB" dirty="0"/>
              <a:t>Saving TIFF: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</a:t>
            </a:r>
            <a:r>
              <a:rPr lang="en-GB" i="1" dirty="0" err="1">
                <a:solidFill>
                  <a:schemeClr val="accent1"/>
                </a:solidFill>
              </a:rPr>
              <a:t>OutputImage.tif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i="1" dirty="0"/>
              <a:t>Saving PNG: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‘Z:\Stephen\Courses\MATLAB\OutputImage.png’);</a:t>
            </a:r>
          </a:p>
          <a:p>
            <a:pPr lvl="2"/>
            <a:r>
              <a:rPr lang="en-GB" i="1" dirty="0"/>
              <a:t>Saving JPEG: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‘Z:\Stephen\Courses\MATLAB\OutputImage.jpg’);</a:t>
            </a:r>
          </a:p>
          <a:p>
            <a:endParaRPr lang="en-GB" sz="1200" i="1" dirty="0">
              <a:solidFill>
                <a:schemeClr val="accent1"/>
              </a:solidFill>
            </a:endParaRPr>
          </a:p>
          <a:p>
            <a:r>
              <a:rPr lang="en-GB" dirty="0"/>
              <a:t>Possible to save multipage TIFFs, but only in 3D</a:t>
            </a:r>
          </a:p>
          <a:p>
            <a:pPr lvl="1"/>
            <a:r>
              <a:rPr lang="en-GB" dirty="0"/>
              <a:t>Use </a:t>
            </a:r>
            <a:r>
              <a:rPr lang="en-GB" i="1" dirty="0">
                <a:solidFill>
                  <a:schemeClr val="accent1"/>
                </a:solidFill>
              </a:rPr>
              <a:t>‘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‘append’</a:t>
            </a:r>
            <a:r>
              <a:rPr lang="en-GB" dirty="0"/>
              <a:t> key-value pair</a:t>
            </a:r>
          </a:p>
          <a:p>
            <a:pPr lvl="2"/>
            <a:r>
              <a:rPr lang="en-GB" dirty="0"/>
              <a:t>Saving slice 1: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(:,:,1),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dirty="0"/>
              <a:t>Saving slice 2: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(:,:,2),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Saving slice 3: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(:,:,3),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422638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Before we go further, a bit of terminology</a:t>
            </a:r>
          </a:p>
          <a:p>
            <a:pPr lvl="1"/>
            <a:r>
              <a:rPr lang="en-GB" dirty="0"/>
              <a:t>In the literature you’ll often see “matrix” and “array” used interchangeably</a:t>
            </a:r>
          </a:p>
          <a:p>
            <a:pPr lvl="1"/>
            <a:endParaRPr lang="en-GB" sz="1200" dirty="0"/>
          </a:p>
          <a:p>
            <a:r>
              <a:rPr lang="en-GB" dirty="0"/>
              <a:t>Array</a:t>
            </a:r>
          </a:p>
          <a:p>
            <a:pPr lvl="1"/>
            <a:r>
              <a:rPr lang="en-GB" dirty="0"/>
              <a:t>An N-dimensional, ordered collection of data</a:t>
            </a:r>
          </a:p>
          <a:p>
            <a:pPr lvl="1"/>
            <a:endParaRPr lang="en-GB" sz="1200" dirty="0"/>
          </a:p>
          <a:p>
            <a:r>
              <a:rPr lang="en-GB" dirty="0"/>
              <a:t>Vector</a:t>
            </a:r>
          </a:p>
          <a:p>
            <a:pPr lvl="1"/>
            <a:r>
              <a:rPr lang="en-GB" dirty="0"/>
              <a:t>A 1D array</a:t>
            </a:r>
          </a:p>
          <a:p>
            <a:pPr lvl="1"/>
            <a:endParaRPr lang="en-GB" sz="1200" dirty="0"/>
          </a:p>
          <a:p>
            <a:r>
              <a:rPr lang="en-GB" dirty="0"/>
              <a:t>Matrix</a:t>
            </a:r>
          </a:p>
          <a:p>
            <a:pPr lvl="1"/>
            <a:r>
              <a:rPr lang="en-GB" dirty="0"/>
              <a:t>A 2D array</a:t>
            </a:r>
          </a:p>
          <a:p>
            <a:pPr lvl="1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1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Display an image using </a:t>
            </a:r>
            <a:r>
              <a:rPr lang="en-GB" i="1" dirty="0" err="1"/>
              <a:t>imshow</a:t>
            </a:r>
            <a:endParaRPr lang="en-GB" i="1" dirty="0"/>
          </a:p>
          <a:p>
            <a:pPr lvl="1"/>
            <a:r>
              <a:rPr lang="en-GB" dirty="0"/>
              <a:t>Set intensity display range with optional second argument </a:t>
            </a:r>
            <a:r>
              <a:rPr lang="en-GB" i="1" dirty="0">
                <a:solidFill>
                  <a:schemeClr val="accent1"/>
                </a:solidFill>
              </a:rPr>
              <a:t>[min, max]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69BA8-0146-4578-9DAA-8A40C3E7F275}"/>
              </a:ext>
            </a:extLst>
          </p:cNvPr>
          <p:cNvSpPr txBox="1">
            <a:spLocks/>
          </p:cNvSpPr>
          <p:nvPr/>
        </p:nvSpPr>
        <p:spPr>
          <a:xfrm>
            <a:off x="335360" y="2326385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39559D-1BD6-46E1-8F8D-330CD206EDAA}"/>
              </a:ext>
            </a:extLst>
          </p:cNvPr>
          <p:cNvSpPr txBox="1">
            <a:spLocks/>
          </p:cNvSpPr>
          <p:nvPr/>
        </p:nvSpPr>
        <p:spPr>
          <a:xfrm>
            <a:off x="4176560" y="2326384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Specified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, [5, 80])</a:t>
            </a: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BE760A-6CC2-4E15-812C-731F0B1CE0DE}"/>
              </a:ext>
            </a:extLst>
          </p:cNvPr>
          <p:cNvSpPr txBox="1">
            <a:spLocks/>
          </p:cNvSpPr>
          <p:nvPr/>
        </p:nvSpPr>
        <p:spPr>
          <a:xfrm>
            <a:off x="8015442" y="2326381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Auto-scaling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im_im</a:t>
            </a:r>
            <a:r>
              <a:rPr lang="en-GB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4AD64-6907-49B3-9A0D-6C5EA607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8" y="3296739"/>
            <a:ext cx="278130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2C276-888E-4F05-A3E3-8B67AB5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386" y="3296739"/>
            <a:ext cx="2781300" cy="278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4AD95-5CAB-4163-8A0F-B85AB321A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268" y="3296739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oom">
            <a:hlinkClick r:id="" action="ppaction://media"/>
            <a:extLst>
              <a:ext uri="{FF2B5EF4-FFF2-40B4-BE49-F238E27FC236}">
                <a16:creationId xmlns:a16="http://schemas.microsoft.com/office/drawing/2014/main" id="{4A93F50E-DC24-44F5-8267-66D06B577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5225D9E-E9C4-442A-9613-DDAFB749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5B8C290-CE27-486E-8A8C-834166231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1832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06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9A214-EC23-4FD1-B845-B63E38B8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32594"/>
              </p:ext>
            </p:extLst>
          </p:nvPr>
        </p:nvGraphicFramePr>
        <p:xfrm>
          <a:off x="6802741" y="1918048"/>
          <a:ext cx="344329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1166275078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52744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995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0548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56000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478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1710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71520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76448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38743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17567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E39EF-1547-4DFE-A9A5-B04687DEE8E1}"/>
              </a:ext>
            </a:extLst>
          </p:cNvPr>
          <p:cNvGrpSpPr/>
          <p:nvPr/>
        </p:nvGrpSpPr>
        <p:grpSpPr>
          <a:xfrm>
            <a:off x="6517489" y="1787795"/>
            <a:ext cx="369332" cy="1799190"/>
            <a:chOff x="6386496" y="1793415"/>
            <a:chExt cx="369332" cy="1799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D3826-2A74-461B-8F96-31F19E9A75DD}"/>
                </a:ext>
              </a:extLst>
            </p:cNvPr>
            <p:cNvSpPr/>
            <p:nvPr/>
          </p:nvSpPr>
          <p:spPr>
            <a:xfrm rot="5400000">
              <a:off x="5990714" y="2189197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Row index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8816D3-1FE3-472B-9009-C84DF45D650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161" y="30480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9C9A5-4A2A-420D-833C-85E13D14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63350"/>
              </p:ext>
            </p:extLst>
          </p:nvPr>
        </p:nvGraphicFramePr>
        <p:xfrm>
          <a:off x="7215188" y="1496016"/>
          <a:ext cx="3443290" cy="344329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95192738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3624161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8353264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30718832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86756952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78302909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05444998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280003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7863097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743850951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11696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879C0-D9C0-41E1-B30A-F614664C78D6}"/>
              </a:ext>
            </a:extLst>
          </p:cNvPr>
          <p:cNvGrpSpPr/>
          <p:nvPr/>
        </p:nvGrpSpPr>
        <p:grpSpPr>
          <a:xfrm rot="16200000">
            <a:off x="7940546" y="407154"/>
            <a:ext cx="369332" cy="1956283"/>
            <a:chOff x="6538889" y="1788722"/>
            <a:chExt cx="369332" cy="1956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9D51B-B580-4CEB-925B-D90C2E5B655A}"/>
                </a:ext>
              </a:extLst>
            </p:cNvPr>
            <p:cNvSpPr/>
            <p:nvPr/>
          </p:nvSpPr>
          <p:spPr>
            <a:xfrm rot="5400000">
              <a:off x="5986013" y="2341598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Column index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302BFE-2200-4712-8EF6-51FAE847B0F7}"/>
                </a:ext>
              </a:extLst>
            </p:cNvPr>
            <p:cNvCxnSpPr>
              <a:cxnSpLocks/>
            </p:cNvCxnSpPr>
            <p:nvPr/>
          </p:nvCxnSpPr>
          <p:spPr>
            <a:xfrm>
              <a:off x="6723561" y="32004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99E5485-4825-44D7-B641-B79D7AB2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C643186-922F-49DF-8F0C-B812DD8F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05476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26363</TotalTime>
  <Words>4382</Words>
  <Application>Microsoft Office PowerPoint</Application>
  <PresentationFormat>Widescreen</PresentationFormat>
  <Paragraphs>895</Paragraphs>
  <Slides>62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Avenir Roman</vt:lpstr>
      <vt:lpstr>Calibri</vt:lpstr>
      <vt:lpstr>1_University of Bristol template</vt:lpstr>
      <vt:lpstr>MATLAB for image processing Session 2: Matrices and image processing</vt:lpstr>
      <vt:lpstr>Course structure</vt:lpstr>
      <vt:lpstr>Under construction!</vt:lpstr>
      <vt:lpstr>PowerPoint Presentation</vt:lpstr>
      <vt:lpstr>Introduction to arrays</vt:lpstr>
      <vt:lpstr>Introduction to arrays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PowerPoint Presentation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PowerPoint Presentation</vt:lpstr>
      <vt:lpstr>Creating 2D matrix from known values</vt:lpstr>
      <vt:lpstr>Combining matrices</vt:lpstr>
      <vt:lpstr>Combining matrices</vt:lpstr>
      <vt:lpstr>Combining matrices</vt:lpstr>
      <vt:lpstr>Combining matrices</vt:lpstr>
      <vt:lpstr>Creating an empty matrix</vt:lpstr>
      <vt:lpstr>The need for initialisation</vt:lpstr>
      <vt:lpstr>Tic Toc</vt:lpstr>
      <vt:lpstr>Tic Toc</vt:lpstr>
      <vt:lpstr>Profiler</vt:lpstr>
      <vt:lpstr>Profiler</vt:lpstr>
      <vt:lpstr>PowerPoint Presentation</vt:lpstr>
      <vt:lpstr>Array and matrix operations</vt:lpstr>
      <vt:lpstr>Array and matrix operations</vt:lpstr>
      <vt:lpstr>Array and matrix operations</vt:lpstr>
      <vt:lpstr>Array and matrix operations</vt:lpstr>
      <vt:lpstr>PowerPoint Presentation</vt:lpstr>
      <vt:lpstr>Image loading</vt:lpstr>
      <vt:lpstr>Image saving</vt:lpstr>
      <vt:lpstr>Visualising images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619</cp:revision>
  <cp:lastPrinted>2019-11-26T12:49:37Z</cp:lastPrinted>
  <dcterms:modified xsi:type="dcterms:W3CDTF">2020-01-27T12:51:57Z</dcterms:modified>
</cp:coreProperties>
</file>